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M PLUS Rounded 1c ExtraBold"/>
      <p:bold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  <p:embeddedFont>
      <p:font typeface="M PLUS Rounded 1c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PLUSRounded1cExtraBold-bold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PLUSRounded1c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MPLUSRounded1c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2.png>
</file>

<file path=ppt/media/image13.png>
</file>

<file path=ppt/media/image14.png>
</file>

<file path=ppt/media/image2.png>
</file>

<file path=ppt/media/image22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46c7bb574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46c7bb574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14e9729676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14e9729676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14e9729676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14e9729676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0579bfbf20_0_7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0579bfbf20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05c585b48f_2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05c585b48f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0579bfbf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0579bfbf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0579bfbf2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0579bfbf2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0579bfbf20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0579bfbf20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14e972967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14e972967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14e972967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14e972967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0579bfbf20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0579bfbf20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14e972967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14e972967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14e9729676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14e9729676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6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69900" y="304950"/>
            <a:ext cx="64992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08975" y="409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4575" y="304950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 Rounded"/>
              <a:buNone/>
              <a:defRPr sz="24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Arial Rounded"/>
              <a:buNone/>
              <a:defRPr sz="48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 Rounded"/>
              <a:buNone/>
              <a:defRPr sz="4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650" y="599025"/>
            <a:ext cx="1964731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5163" y="337613"/>
            <a:ext cx="1964731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940700" y="1322125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1979825" y="100127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">
  <p:cSld name="MAIN_POINT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4476" y="52625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6658" y="47865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9833" y="2287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133125" y="12367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4172250" y="91590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8" name="Google Shape;78;p14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 Rounded"/>
              <a:buNone/>
              <a:defRPr sz="48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">
  <p:cSld name="MAIN_POINT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81" name="Google Shape;81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93163" y="7560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6763" y="3922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188" y="239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 Rounded"/>
              <a:buNone/>
              <a:defRPr sz="48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3001038" y="11164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4035463" y="903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</a:t>
            </a: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69338" y="5162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738" y="1524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1163" y="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/>
        </p:nvSpPr>
        <p:spPr>
          <a:xfrm>
            <a:off x="5801000" y="7082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Upp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6835438" y="5558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 Plus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 1">
  <p:cSld name="MAIN_POINT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sp>
        <p:nvSpPr>
          <p:cNvPr id="98" name="Google Shape;98;p16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Arial Rounded"/>
              <a:buNone/>
              <a:defRPr sz="48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1901" y="596675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1683" y="396675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85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2978150" y="106032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007363" y="7026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 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04426" y="34680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20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7383" y="-1030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850675" y="810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6891650" y="5405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Arial Rounded"/>
              <a:buNone/>
              <a:defRPr sz="42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6" name="Google Shape;116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7" name="Google Shape;117;p17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20450"/>
            <a:ext cx="2594050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 Rounded"/>
              <a:buNone/>
              <a:defRPr sz="42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4" name="Google Shape;124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5" name="Google Shape;125;p18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84525"/>
            <a:ext cx="2425824" cy="155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 Rounded"/>
              <a:buNone/>
              <a:defRPr sz="42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3" name="Google Shape;133;p19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7" y="3520450"/>
            <a:ext cx="2419035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 1">
  <p:cSld name="SECTION_TITLE_AND_DESCRIPTION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Arial Rounded"/>
              <a:buNone/>
              <a:defRPr sz="42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0" name="Google Shape;140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1" name="Google Shape;141;p20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3" y="3520450"/>
            <a:ext cx="2490645" cy="162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Arial Rounded"/>
              <a:buNone/>
              <a:defRPr sz="36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-54150" y="3878200"/>
            <a:ext cx="9252300" cy="1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11700" y="3813000"/>
            <a:ext cx="59988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sz="2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1434125" y="3152225"/>
            <a:ext cx="64122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53" name="Google Shape;153;p22"/>
          <p:cNvGrpSpPr/>
          <p:nvPr/>
        </p:nvGrpSpPr>
        <p:grpSpPr>
          <a:xfrm flipH="1">
            <a:off x="-128200" y="1106113"/>
            <a:ext cx="9536838" cy="4533263"/>
            <a:chOff x="0" y="1261213"/>
            <a:chExt cx="9536838" cy="4533263"/>
          </a:xfrm>
        </p:grpSpPr>
        <p:sp>
          <p:nvSpPr>
            <p:cNvPr id="154" name="Google Shape;154;p22"/>
            <p:cNvSpPr/>
            <p:nvPr/>
          </p:nvSpPr>
          <p:spPr>
            <a:xfrm>
              <a:off x="7262888" y="4623275"/>
              <a:ext cx="1030200" cy="1063200"/>
            </a:xfrm>
            <a:prstGeom prst="chord">
              <a:avLst>
                <a:gd fmla="val 10751168" name="adj1"/>
                <a:gd fmla="val 49933" name="adj2"/>
              </a:avLst>
            </a:prstGeom>
            <a:solidFill>
              <a:schemeClr val="dk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" name="Google Shape;155;p22"/>
            <p:cNvGrpSpPr/>
            <p:nvPr/>
          </p:nvGrpSpPr>
          <p:grpSpPr>
            <a:xfrm>
              <a:off x="0" y="1261213"/>
              <a:ext cx="9536838" cy="4533263"/>
              <a:chOff x="0" y="1261213"/>
              <a:chExt cx="9536838" cy="4533263"/>
            </a:xfrm>
          </p:grpSpPr>
          <p:sp>
            <p:nvSpPr>
              <p:cNvPr id="156" name="Google Shape;156;p22"/>
              <p:cNvSpPr/>
              <p:nvPr/>
            </p:nvSpPr>
            <p:spPr>
              <a:xfrm>
                <a:off x="7860050" y="2854425"/>
                <a:ext cx="612300" cy="1063200"/>
              </a:xfrm>
              <a:prstGeom prst="triangle">
                <a:avLst>
                  <a:gd fmla="val 50000" name="adj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>
                <a:off x="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>
                <a:off x="8040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2"/>
              <p:cNvSpPr/>
              <p:nvPr/>
            </p:nvSpPr>
            <p:spPr>
              <a:xfrm>
                <a:off x="193190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2"/>
              <p:cNvSpPr/>
              <p:nvPr/>
            </p:nvSpPr>
            <p:spPr>
              <a:xfrm>
                <a:off x="27359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2"/>
              <p:cNvSpPr/>
              <p:nvPr/>
            </p:nvSpPr>
            <p:spPr>
              <a:xfrm>
                <a:off x="3961325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2"/>
              <p:cNvSpPr/>
              <p:nvPr/>
            </p:nvSpPr>
            <p:spPr>
              <a:xfrm>
                <a:off x="4765400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2"/>
              <p:cNvSpPr/>
              <p:nvPr/>
            </p:nvSpPr>
            <p:spPr>
              <a:xfrm>
                <a:off x="350755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2"/>
              <p:cNvSpPr/>
              <p:nvPr/>
            </p:nvSpPr>
            <p:spPr>
              <a:xfrm>
                <a:off x="431162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2"/>
              <p:cNvSpPr/>
              <p:nvPr/>
            </p:nvSpPr>
            <p:spPr>
              <a:xfrm>
                <a:off x="5501613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2"/>
              <p:cNvSpPr/>
              <p:nvPr/>
            </p:nvSpPr>
            <p:spPr>
              <a:xfrm>
                <a:off x="6305688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2"/>
              <p:cNvSpPr/>
              <p:nvPr/>
            </p:nvSpPr>
            <p:spPr>
              <a:xfrm>
                <a:off x="8066963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2"/>
              <p:cNvSpPr/>
              <p:nvPr/>
            </p:nvSpPr>
            <p:spPr>
              <a:xfrm>
                <a:off x="7107813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2"/>
              <p:cNvSpPr/>
              <p:nvPr/>
            </p:nvSpPr>
            <p:spPr>
              <a:xfrm>
                <a:off x="8065013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2"/>
              <p:cNvSpPr/>
              <p:nvPr/>
            </p:nvSpPr>
            <p:spPr>
              <a:xfrm>
                <a:off x="7495688" y="37361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2"/>
              <p:cNvSpPr/>
              <p:nvPr/>
            </p:nvSpPr>
            <p:spPr>
              <a:xfrm>
                <a:off x="6636025" y="4031550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2"/>
              <p:cNvSpPr/>
              <p:nvPr/>
            </p:nvSpPr>
            <p:spPr>
              <a:xfrm>
                <a:off x="5786288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2"/>
              <p:cNvSpPr/>
              <p:nvPr/>
            </p:nvSpPr>
            <p:spPr>
              <a:xfrm>
                <a:off x="8506638" y="44530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4" name="Google Shape;174;p2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495700" y="1261213"/>
                <a:ext cx="1324801" cy="223496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ctrTitle"/>
          </p:nvPr>
        </p:nvSpPr>
        <p:spPr>
          <a:xfrm>
            <a:off x="669900" y="304950"/>
            <a:ext cx="64992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3" name="Google Shape;183;p25"/>
          <p:cNvSpPr txBox="1"/>
          <p:nvPr>
            <p:ph idx="1" type="subTitle"/>
          </p:nvPr>
        </p:nvSpPr>
        <p:spPr>
          <a:xfrm>
            <a:off x="408975" y="409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4575" y="304950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Arial Rounded"/>
              <a:buNone/>
              <a:defRPr sz="36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 Rounded"/>
              <a:buNone/>
              <a:defRPr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6" name="Google Shape;1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 txBox="1"/>
          <p:nvPr/>
        </p:nvSpPr>
        <p:spPr>
          <a:xfrm>
            <a:off x="7586875" y="361925"/>
            <a:ext cx="132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ДИЗАЈН</a:t>
            </a:r>
            <a:endParaRPr sz="18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 Rounded"/>
              <a:buNone/>
              <a:defRPr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4" name="Google Shape;204;p29"/>
          <p:cNvSpPr txBox="1"/>
          <p:nvPr/>
        </p:nvSpPr>
        <p:spPr>
          <a:xfrm>
            <a:off x="7170600" y="211525"/>
            <a:ext cx="19734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6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ПРОГРАМИРАЊЕ</a:t>
            </a:r>
            <a:endParaRPr sz="16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">
  <p:cSld name="TITLE_AND_BODY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/>
          <p:nvPr/>
        </p:nvSpPr>
        <p:spPr>
          <a:xfrm>
            <a:off x="7033150" y="-878375"/>
            <a:ext cx="2343300" cy="229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 Rounded"/>
              <a:buNone/>
              <a:defRPr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2300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0" name="Google Shape;210;p30"/>
          <p:cNvSpPr txBox="1"/>
          <p:nvPr/>
        </p:nvSpPr>
        <p:spPr>
          <a:xfrm>
            <a:off x="7225625" y="72675"/>
            <a:ext cx="1874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веб дизајн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JavaScript Adv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 1">
  <p:cSld name="TITLE_AND_BODY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6" name="Google Shape;216;p31"/>
          <p:cNvSpPr txBox="1"/>
          <p:nvPr/>
        </p:nvSpPr>
        <p:spPr>
          <a:xfrm>
            <a:off x="7334625" y="300425"/>
            <a:ext cx="175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1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" name="Google Shape;220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" name="Google Shape;2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 Rounded"/>
              <a:buNone/>
              <a:defRPr sz="24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8" name="Google Shape;22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Arial Rounded"/>
              <a:buNone/>
              <a:defRPr sz="48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1" name="Google Shape;2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 Rounded"/>
              <a:buNone/>
              <a:defRPr sz="4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4" name="Google Shape;23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5" name="Google Shape;23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650" y="599025"/>
            <a:ext cx="1964731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5163" y="337613"/>
            <a:ext cx="1964731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6"/>
          <p:cNvSpPr txBox="1"/>
          <p:nvPr/>
        </p:nvSpPr>
        <p:spPr>
          <a:xfrm>
            <a:off x="940700" y="1322125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8" name="Google Shape;238;p36"/>
          <p:cNvSpPr txBox="1"/>
          <p:nvPr/>
        </p:nvSpPr>
        <p:spPr>
          <a:xfrm>
            <a:off x="1979825" y="100127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">
  <p:cSld name="MAIN_POINT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7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241" name="Google Shape;241;p37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3" name="Google Shape;243;p37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4476" y="52625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6658" y="47865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9833" y="2287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7"/>
          <p:cNvSpPr txBox="1"/>
          <p:nvPr/>
        </p:nvSpPr>
        <p:spPr>
          <a:xfrm>
            <a:off x="3133125" y="12367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49" name="Google Shape;249;p37"/>
          <p:cNvSpPr txBox="1"/>
          <p:nvPr/>
        </p:nvSpPr>
        <p:spPr>
          <a:xfrm>
            <a:off x="4172250" y="91590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50" name="Google Shape;250;p37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 Rounded"/>
              <a:buNone/>
              <a:defRPr sz="48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">
  <p:cSld name="MAIN_POINT_1_1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253" name="Google Shape;253;p38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93163" y="7560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6763" y="3922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188" y="239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8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 Rounded"/>
              <a:buNone/>
              <a:defRPr sz="48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9" name="Google Shape;259;p38"/>
          <p:cNvSpPr txBox="1"/>
          <p:nvPr/>
        </p:nvSpPr>
        <p:spPr>
          <a:xfrm>
            <a:off x="3001038" y="11164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4035463" y="903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</a:t>
            </a: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1" name="Google Shape;261;p38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2" name="Google Shape;262;p38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69338" y="5162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738" y="1524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1163" y="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8"/>
          <p:cNvSpPr txBox="1"/>
          <p:nvPr/>
        </p:nvSpPr>
        <p:spPr>
          <a:xfrm>
            <a:off x="5801000" y="7082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Upp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7" name="Google Shape;267;p38"/>
          <p:cNvSpPr txBox="1"/>
          <p:nvPr/>
        </p:nvSpPr>
        <p:spPr>
          <a:xfrm>
            <a:off x="6835438" y="5558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 Plus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 1">
  <p:cSld name="MAIN_POINT_1_1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sp>
        <p:nvSpPr>
          <p:cNvPr id="270" name="Google Shape;270;p39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Arial Rounded"/>
              <a:buNone/>
              <a:defRPr sz="48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1" name="Google Shape;27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2" name="Google Shape;272;p39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4" name="Google Shape;274;p39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75" name="Google Shape;27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1901" y="596675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1683" y="396675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85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9"/>
          <p:cNvSpPr txBox="1"/>
          <p:nvPr/>
        </p:nvSpPr>
        <p:spPr>
          <a:xfrm>
            <a:off x="2978150" y="106032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4007363" y="7026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 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80" name="Google Shape;2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04426" y="34680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20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7383" y="-1030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9"/>
          <p:cNvSpPr txBox="1"/>
          <p:nvPr/>
        </p:nvSpPr>
        <p:spPr>
          <a:xfrm>
            <a:off x="5850675" y="810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84" name="Google Shape;284;p39"/>
          <p:cNvSpPr txBox="1"/>
          <p:nvPr/>
        </p:nvSpPr>
        <p:spPr>
          <a:xfrm>
            <a:off x="6891650" y="5405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Arial Rounded"/>
              <a:buNone/>
              <a:defRPr sz="42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88" name="Google Shape;288;p4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9" name="Google Shape;289;p40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1" name="Google Shape;291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20450"/>
            <a:ext cx="2594050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 Rounded"/>
              <a:buNone/>
              <a:defRPr sz="42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6" name="Google Shape;29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7" name="Google Shape;297;p41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9" name="Google Shape;299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84525"/>
            <a:ext cx="2425824" cy="155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 Rounded"/>
              <a:buNone/>
              <a:defRPr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/>
        </p:nvSpPr>
        <p:spPr>
          <a:xfrm>
            <a:off x="7586875" y="361925"/>
            <a:ext cx="132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ДИЗАЈН</a:t>
            </a:r>
            <a:endParaRPr sz="18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 Rounded"/>
              <a:buNone/>
              <a:defRPr sz="42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4" name="Google Shape;304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5" name="Google Shape;305;p42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07" name="Google Shape;3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7" y="3520450"/>
            <a:ext cx="2419035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 1">
  <p:cSld name="SECTION_TITLE_AND_DESCRIPTION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Arial Rounded"/>
              <a:buNone/>
              <a:defRPr sz="42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2" name="Google Shape;312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3" name="Google Shape;313;p43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15" name="Google Shape;31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3" y="3520450"/>
            <a:ext cx="2490645" cy="162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/>
          <p:nvPr/>
        </p:nvSpPr>
        <p:spPr>
          <a:xfrm>
            <a:off x="-54150" y="3878200"/>
            <a:ext cx="9252300" cy="1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44"/>
          <p:cNvSpPr txBox="1"/>
          <p:nvPr>
            <p:ph idx="1" type="body"/>
          </p:nvPr>
        </p:nvSpPr>
        <p:spPr>
          <a:xfrm>
            <a:off x="311700" y="3813000"/>
            <a:ext cx="59988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sz="2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320" name="Google Shape;32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" name="Google Shape;323;p45"/>
          <p:cNvSpPr txBox="1"/>
          <p:nvPr>
            <p:ph idx="1" type="body"/>
          </p:nvPr>
        </p:nvSpPr>
        <p:spPr>
          <a:xfrm>
            <a:off x="1434125" y="3152225"/>
            <a:ext cx="64122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5" name="Google Shape;325;p45"/>
          <p:cNvGrpSpPr/>
          <p:nvPr/>
        </p:nvGrpSpPr>
        <p:grpSpPr>
          <a:xfrm flipH="1">
            <a:off x="-373125" y="1106113"/>
            <a:ext cx="9710313" cy="4685663"/>
            <a:chOff x="0" y="1261213"/>
            <a:chExt cx="9710313" cy="4685663"/>
          </a:xfrm>
        </p:grpSpPr>
        <p:sp>
          <p:nvSpPr>
            <p:cNvPr id="326" name="Google Shape;326;p45"/>
            <p:cNvSpPr/>
            <p:nvPr/>
          </p:nvSpPr>
          <p:spPr>
            <a:xfrm>
              <a:off x="7262888" y="4623275"/>
              <a:ext cx="1030200" cy="1063200"/>
            </a:xfrm>
            <a:prstGeom prst="chord">
              <a:avLst>
                <a:gd fmla="val 10751168" name="adj1"/>
                <a:gd fmla="val 49933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7" name="Google Shape;327;p45"/>
            <p:cNvGrpSpPr/>
            <p:nvPr/>
          </p:nvGrpSpPr>
          <p:grpSpPr>
            <a:xfrm>
              <a:off x="0" y="1261213"/>
              <a:ext cx="9710313" cy="4685663"/>
              <a:chOff x="0" y="1261213"/>
              <a:chExt cx="9710313" cy="4685663"/>
            </a:xfrm>
          </p:grpSpPr>
          <p:sp>
            <p:nvSpPr>
              <p:cNvPr id="328" name="Google Shape;328;p45"/>
              <p:cNvSpPr/>
              <p:nvPr/>
            </p:nvSpPr>
            <p:spPr>
              <a:xfrm>
                <a:off x="7860050" y="2854425"/>
                <a:ext cx="612300" cy="1063200"/>
              </a:xfrm>
              <a:prstGeom prst="triangle">
                <a:avLst>
                  <a:gd fmla="val 50000" name="adj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45"/>
              <p:cNvSpPr/>
              <p:nvPr/>
            </p:nvSpPr>
            <p:spPr>
              <a:xfrm>
                <a:off x="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45"/>
              <p:cNvSpPr/>
              <p:nvPr/>
            </p:nvSpPr>
            <p:spPr>
              <a:xfrm>
                <a:off x="8040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45"/>
              <p:cNvSpPr/>
              <p:nvPr/>
            </p:nvSpPr>
            <p:spPr>
              <a:xfrm>
                <a:off x="193190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5"/>
              <p:cNvSpPr/>
              <p:nvPr/>
            </p:nvSpPr>
            <p:spPr>
              <a:xfrm>
                <a:off x="27359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45"/>
              <p:cNvSpPr/>
              <p:nvPr/>
            </p:nvSpPr>
            <p:spPr>
              <a:xfrm>
                <a:off x="3961325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45"/>
              <p:cNvSpPr/>
              <p:nvPr/>
            </p:nvSpPr>
            <p:spPr>
              <a:xfrm>
                <a:off x="4765400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45"/>
              <p:cNvSpPr/>
              <p:nvPr/>
            </p:nvSpPr>
            <p:spPr>
              <a:xfrm>
                <a:off x="350755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45"/>
              <p:cNvSpPr/>
              <p:nvPr/>
            </p:nvSpPr>
            <p:spPr>
              <a:xfrm>
                <a:off x="431162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45"/>
              <p:cNvSpPr/>
              <p:nvPr/>
            </p:nvSpPr>
            <p:spPr>
              <a:xfrm>
                <a:off x="7527588" y="47756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45"/>
              <p:cNvSpPr/>
              <p:nvPr/>
            </p:nvSpPr>
            <p:spPr>
              <a:xfrm>
                <a:off x="6305688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45"/>
              <p:cNvSpPr/>
              <p:nvPr/>
            </p:nvSpPr>
            <p:spPr>
              <a:xfrm>
                <a:off x="8065013" y="46676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45"/>
              <p:cNvSpPr/>
              <p:nvPr/>
            </p:nvSpPr>
            <p:spPr>
              <a:xfrm>
                <a:off x="7336413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45"/>
              <p:cNvSpPr/>
              <p:nvPr/>
            </p:nvSpPr>
            <p:spPr>
              <a:xfrm>
                <a:off x="8217413" y="42966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45"/>
              <p:cNvSpPr/>
              <p:nvPr/>
            </p:nvSpPr>
            <p:spPr>
              <a:xfrm>
                <a:off x="7495688" y="37361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45"/>
              <p:cNvSpPr/>
              <p:nvPr/>
            </p:nvSpPr>
            <p:spPr>
              <a:xfrm>
                <a:off x="6636025" y="4031550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45"/>
              <p:cNvSpPr/>
              <p:nvPr/>
            </p:nvSpPr>
            <p:spPr>
              <a:xfrm>
                <a:off x="6050963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5"/>
              <p:cNvSpPr/>
              <p:nvPr/>
            </p:nvSpPr>
            <p:spPr>
              <a:xfrm>
                <a:off x="8680113" y="47756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46" name="Google Shape;346;p4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495700" y="1261213"/>
                <a:ext cx="1324801" cy="223496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</p:grpSp>
      </p:grpSp>
      <p:sp>
        <p:nvSpPr>
          <p:cNvPr id="347" name="Google Shape;347;p45"/>
          <p:cNvSpPr/>
          <p:nvPr/>
        </p:nvSpPr>
        <p:spPr>
          <a:xfrm flipH="1">
            <a:off x="973300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5"/>
          <p:cNvSpPr/>
          <p:nvPr/>
        </p:nvSpPr>
        <p:spPr>
          <a:xfrm flipH="1">
            <a:off x="1931925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5"/>
          <p:cNvSpPr/>
          <p:nvPr/>
        </p:nvSpPr>
        <p:spPr>
          <a:xfrm flipH="1">
            <a:off x="2686425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 Rounded"/>
              <a:buNone/>
              <a:defRPr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6"/>
          <p:cNvSpPr txBox="1"/>
          <p:nvPr/>
        </p:nvSpPr>
        <p:spPr>
          <a:xfrm>
            <a:off x="7170600" y="211525"/>
            <a:ext cx="19734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6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ПРОГРАМИРАЊЕ</a:t>
            </a:r>
            <a:endParaRPr sz="16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">
  <p:cSld name="TITLE_AND_BODY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7033150" y="-878375"/>
            <a:ext cx="2343300" cy="229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 Rounded"/>
              <a:buNone/>
              <a:defRPr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2300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" name="Google Shape;37;p7"/>
          <p:cNvSpPr txBox="1"/>
          <p:nvPr/>
        </p:nvSpPr>
        <p:spPr>
          <a:xfrm>
            <a:off x="7225625" y="72675"/>
            <a:ext cx="1874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веб дизајн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JavaScript Adv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72454" y="4703625"/>
            <a:ext cx="429005" cy="28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 1">
  <p:cSld name="TITLE_AND_BODY_1_1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" name="Google Shape;44;p8"/>
          <p:cNvSpPr txBox="1"/>
          <p:nvPr/>
        </p:nvSpPr>
        <p:spPr>
          <a:xfrm>
            <a:off x="7334625" y="300425"/>
            <a:ext cx="175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1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41.xml"/><Relationship Id="rId6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  <a:defRPr b="1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Char char="●"/>
              <a:defRPr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  <a:defRPr b="1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Char char="●"/>
              <a:defRPr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7"/>
          <p:cNvSpPr txBox="1"/>
          <p:nvPr/>
        </p:nvSpPr>
        <p:spPr>
          <a:xfrm>
            <a:off x="6026475" y="2375525"/>
            <a:ext cx="162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Час 1</a:t>
            </a:r>
            <a:endParaRPr b="1" sz="3500">
              <a:solidFill>
                <a:schemeClr val="dk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pic>
        <p:nvPicPr>
          <p:cNvPr id="357" name="Google Shape;35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037" y="-24762"/>
            <a:ext cx="9232075" cy="5193037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7"/>
          <p:cNvSpPr txBox="1"/>
          <p:nvPr/>
        </p:nvSpPr>
        <p:spPr>
          <a:xfrm>
            <a:off x="6115275" y="2375525"/>
            <a:ext cx="1442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Час 5</a:t>
            </a:r>
            <a:endParaRPr b="1" sz="3500">
              <a:solidFill>
                <a:schemeClr val="dk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Radio</a:t>
            </a: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 поле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419" name="Google Shape;419;p56"/>
          <p:cNvSpPr txBox="1"/>
          <p:nvPr>
            <p:ph idx="1" type="body"/>
          </p:nvPr>
        </p:nvSpPr>
        <p:spPr>
          <a:xfrm>
            <a:off x="246425" y="1158225"/>
            <a:ext cx="8094900" cy="1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Radio </a:t>
            </a:r>
            <a:r>
              <a:rPr lang="en-GB" sz="1600">
                <a:solidFill>
                  <a:srgbClr val="434343"/>
                </a:solidFill>
              </a:rPr>
              <a:t>п</a:t>
            </a:r>
            <a:r>
              <a:rPr lang="en-GB" sz="1600">
                <a:solidFill>
                  <a:srgbClr val="434343"/>
                </a:solidFill>
              </a:rPr>
              <a:t>олето во Bootstrap е слично како checkbox полето 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420" name="Google Shape;420;p56"/>
          <p:cNvSpPr txBox="1"/>
          <p:nvPr>
            <p:ph idx="1" type="body"/>
          </p:nvPr>
        </p:nvSpPr>
        <p:spPr>
          <a:xfrm>
            <a:off x="367650" y="4574075"/>
            <a:ext cx="8094900" cy="4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За да се означи селектирано поле се користи атрибутот </a:t>
            </a:r>
            <a:r>
              <a:rPr lang="en-GB" sz="1600">
                <a:solidFill>
                  <a:schemeClr val="accent2"/>
                </a:solidFill>
              </a:rPr>
              <a:t>checked</a:t>
            </a:r>
            <a:r>
              <a:rPr lang="en-GB" sz="1600">
                <a:solidFill>
                  <a:srgbClr val="434343"/>
                </a:solidFill>
              </a:rPr>
              <a:t> 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421" name="Google Shape;421;p56"/>
          <p:cNvSpPr txBox="1"/>
          <p:nvPr/>
        </p:nvSpPr>
        <p:spPr>
          <a:xfrm>
            <a:off x="367650" y="1618775"/>
            <a:ext cx="8882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&lt;div class="form-check"&gt;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&lt;input class="form-check-input" type="radio" name="radioInput" id="radio1"&gt;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&lt;label class="form-check-label" for="radio1"&gt;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  Default radio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&lt;/label&gt;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&lt;/div&gt;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&lt;div class="form-check"&gt;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&lt;input class="form-check-input" type="radio" name="radioInput" id="radio2" checked&gt;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&lt;label class="form-check-label" for="radio2"&gt;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  Default checked radio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   &lt;/label&gt;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    &lt;/div&gt;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Задача 3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427" name="Google Shape;427;p57"/>
          <p:cNvSpPr txBox="1"/>
          <p:nvPr>
            <p:ph idx="1" type="body"/>
          </p:nvPr>
        </p:nvSpPr>
        <p:spPr>
          <a:xfrm>
            <a:off x="311700" y="1300950"/>
            <a:ext cx="85206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🚀"/>
            </a:pPr>
            <a:r>
              <a:rPr lang="en-GB" sz="1600">
                <a:solidFill>
                  <a:srgbClr val="434343"/>
                </a:solidFill>
                <a:highlight>
                  <a:srgbClr val="FFFFFF"/>
                </a:highlight>
              </a:rPr>
              <a:t>Да се креира следнава форма: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428" name="Google Shape;42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650" y="2131825"/>
            <a:ext cx="3144125" cy="21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Домашна работа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434" name="Google Shape;434;p58"/>
          <p:cNvSpPr txBox="1"/>
          <p:nvPr>
            <p:ph idx="1" type="body"/>
          </p:nvPr>
        </p:nvSpPr>
        <p:spPr>
          <a:xfrm>
            <a:off x="311700" y="1017725"/>
            <a:ext cx="725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🚀"/>
            </a:pPr>
            <a:r>
              <a:rPr lang="en-GB" sz="1600">
                <a:solidFill>
                  <a:srgbClr val="434343"/>
                </a:solidFill>
                <a:highlight>
                  <a:schemeClr val="dk1"/>
                </a:highlight>
              </a:rPr>
              <a:t>Да се креира следнава форма:</a:t>
            </a:r>
            <a:endParaRPr sz="1600">
              <a:solidFill>
                <a:srgbClr val="434343"/>
              </a:solidFill>
              <a:highlight>
                <a:schemeClr val="dk1"/>
              </a:highlight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435" name="Google Shape;43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750" y="1572300"/>
            <a:ext cx="6980499" cy="3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9"/>
          <p:cNvSpPr txBox="1"/>
          <p:nvPr>
            <p:ph type="title"/>
          </p:nvPr>
        </p:nvSpPr>
        <p:spPr>
          <a:xfrm>
            <a:off x="1653850" y="2003400"/>
            <a:ext cx="7650900" cy="83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9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9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700">
              <a:solidFill>
                <a:srgbClr val="9E9E9E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3200">
                <a:solidFill>
                  <a:srgbClr val="9E9E9E"/>
                </a:solidFill>
              </a:rPr>
              <a:t>Ви благодарам за вниманието!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441" name="Google Shape;441;p59"/>
          <p:cNvSpPr txBox="1"/>
          <p:nvPr/>
        </p:nvSpPr>
        <p:spPr>
          <a:xfrm>
            <a:off x="2252150" y="3351025"/>
            <a:ext cx="4971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2" name="Google Shape;442;p59"/>
          <p:cNvSpPr txBox="1"/>
          <p:nvPr>
            <p:ph idx="1" type="body"/>
          </p:nvPr>
        </p:nvSpPr>
        <p:spPr>
          <a:xfrm>
            <a:off x="2156650" y="2931900"/>
            <a:ext cx="65127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3400">
                <a:solidFill>
                  <a:schemeClr val="accent2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Се гледаме на следен час :)</a:t>
            </a:r>
            <a:endParaRPr sz="1300">
              <a:solidFill>
                <a:schemeClr val="accent2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  <p:pic>
        <p:nvPicPr>
          <p:cNvPr id="443" name="Google Shape;44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9050" y="778975"/>
            <a:ext cx="1300800" cy="13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Форми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64" name="Google Shape;364;p48"/>
          <p:cNvSpPr txBox="1"/>
          <p:nvPr>
            <p:ph idx="1" type="body"/>
          </p:nvPr>
        </p:nvSpPr>
        <p:spPr>
          <a:xfrm>
            <a:off x="164100" y="1162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Формите се користат кога корисникот треба да внесе некои податоци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65" name="Google Shape;3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975" y="1966063"/>
            <a:ext cx="344805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Koд за креирање на форми во HTM</a:t>
            </a: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L 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pic>
        <p:nvPicPr>
          <p:cNvPr id="371" name="Google Shape;37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650" y="1533825"/>
            <a:ext cx="5400675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Форми</a:t>
            </a: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 во Bootstrap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77" name="Google Shape;377;p50"/>
          <p:cNvSpPr txBox="1"/>
          <p:nvPr>
            <p:ph idx="1" type="body"/>
          </p:nvPr>
        </p:nvSpPr>
        <p:spPr>
          <a:xfrm>
            <a:off x="246425" y="1158225"/>
            <a:ext cx="7324500" cy="1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Bootstrap формите содржат предефинирани дизајни и ни овозможуваат лесна имплементација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78" name="Google Shape;37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713" y="2107225"/>
            <a:ext cx="6891120" cy="2622674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Input поле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84" name="Google Shape;384;p51"/>
          <p:cNvSpPr txBox="1"/>
          <p:nvPr>
            <p:ph idx="1" type="body"/>
          </p:nvPr>
        </p:nvSpPr>
        <p:spPr>
          <a:xfrm>
            <a:off x="246425" y="1158225"/>
            <a:ext cx="8094900" cy="1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На секое input поле во формата ја додаваме класата </a:t>
            </a:r>
            <a:r>
              <a:rPr b="1" lang="en-GB" sz="1600">
                <a:solidFill>
                  <a:srgbClr val="434343"/>
                </a:solidFill>
              </a:rPr>
              <a:t>“form-control</a:t>
            </a:r>
            <a:r>
              <a:rPr b="1" lang="en-GB" sz="1600">
                <a:solidFill>
                  <a:srgbClr val="434343"/>
                </a:solidFill>
              </a:rPr>
              <a:t>”</a:t>
            </a:r>
            <a:endParaRPr b="1"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385" name="Google Shape;385;p51"/>
          <p:cNvSpPr txBox="1"/>
          <p:nvPr/>
        </p:nvSpPr>
        <p:spPr>
          <a:xfrm>
            <a:off x="438500" y="1901550"/>
            <a:ext cx="6764700" cy="16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2"/>
                </a:solidFill>
              </a:rPr>
              <a:t>        &lt;input type="text" class="form-control"&gt;</a:t>
            </a:r>
            <a:endParaRPr sz="21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2"/>
                </a:solidFill>
              </a:rPr>
              <a:t>        &lt;input type="email" class="form-control"&gt;</a:t>
            </a:r>
            <a:endParaRPr sz="21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2"/>
                </a:solidFill>
              </a:rPr>
              <a:t>        &lt;input type="password" class="form-control"&gt;</a:t>
            </a:r>
            <a:endParaRPr sz="21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2"/>
                </a:solidFill>
              </a:rPr>
              <a:t>        &lt;input type="number" class="form-control"&gt;</a:t>
            </a:r>
            <a:endParaRPr sz="21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Целосен код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91" name="Google Shape;391;p52"/>
          <p:cNvSpPr txBox="1"/>
          <p:nvPr/>
        </p:nvSpPr>
        <p:spPr>
          <a:xfrm>
            <a:off x="209900" y="1365000"/>
            <a:ext cx="73776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&lt;form&gt;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&lt;label for="inputEmail" class="form-label"&gt;Email address&lt;/label&gt;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&lt;input type="email" class="form-control" id="inputEmail"&gt;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&lt;div class="</a:t>
            </a:r>
            <a:r>
              <a:rPr lang="en-GB" sz="1600">
                <a:solidFill>
                  <a:schemeClr val="accent2"/>
                </a:solidFill>
              </a:rPr>
              <a:t>form-text</a:t>
            </a:r>
            <a:r>
              <a:rPr lang="en-GB" sz="1600">
                <a:solidFill>
                  <a:schemeClr val="accent4"/>
                </a:solidFill>
              </a:rPr>
              <a:t>"&gt;We'll never share your email with anyone else.&lt;/div&gt;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&lt;label for="inputPass" class="form-label"&gt;Password&lt;/label&gt;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&lt;input type="password" class="form-control" id="inputPass"&gt;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  &lt;div class="</a:t>
            </a:r>
            <a:r>
              <a:rPr lang="en-GB" sz="1600">
                <a:solidFill>
                  <a:schemeClr val="accent2"/>
                </a:solidFill>
              </a:rPr>
              <a:t>form-text</a:t>
            </a:r>
            <a:r>
              <a:rPr lang="en-GB" sz="1600">
                <a:solidFill>
                  <a:schemeClr val="accent4"/>
                </a:solidFill>
              </a:rPr>
              <a:t>"&gt;This is secret.&lt;/div&gt;</a:t>
            </a:r>
            <a:endParaRPr sz="16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4"/>
                </a:solidFill>
              </a:rPr>
              <a:t>      &lt;/form&gt;</a:t>
            </a:r>
            <a:endParaRPr sz="1600">
              <a:solidFill>
                <a:schemeClr val="accent4"/>
              </a:solidFill>
            </a:endParaRPr>
          </a:p>
        </p:txBody>
      </p:sp>
      <p:sp>
        <p:nvSpPr>
          <p:cNvPr id="392" name="Google Shape;392;p52"/>
          <p:cNvSpPr txBox="1"/>
          <p:nvPr/>
        </p:nvSpPr>
        <p:spPr>
          <a:xfrm>
            <a:off x="311700" y="4028200"/>
            <a:ext cx="7462800" cy="714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"/>
              <a:buChar char="●"/>
            </a:pPr>
            <a:r>
              <a:rPr lang="en-GB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Класата </a:t>
            </a:r>
            <a:r>
              <a:rPr b="1" lang="en-GB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"form-text"</a:t>
            </a:r>
            <a:r>
              <a:rPr lang="en-GB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се користи за прикажување на дополнителен текст</a:t>
            </a:r>
            <a:endParaRPr sz="16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Задача 1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98" name="Google Shape;398;p53"/>
          <p:cNvSpPr txBox="1"/>
          <p:nvPr>
            <p:ph idx="1" type="body"/>
          </p:nvPr>
        </p:nvSpPr>
        <p:spPr>
          <a:xfrm>
            <a:off x="311700" y="1300950"/>
            <a:ext cx="85206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🚀"/>
            </a:pPr>
            <a:r>
              <a:rPr lang="en-GB" sz="1600">
                <a:solidFill>
                  <a:srgbClr val="434343"/>
                </a:solidFill>
                <a:highlight>
                  <a:srgbClr val="FFFFFF"/>
                </a:highlight>
              </a:rPr>
              <a:t>Да се креира Bootstrap форма за внес на корисник.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</a:pPr>
            <a:r>
              <a:rPr lang="en-GB" sz="1600">
                <a:solidFill>
                  <a:srgbClr val="434343"/>
                </a:solidFill>
                <a:highlight>
                  <a:srgbClr val="FFFFFF"/>
                </a:highlight>
              </a:rPr>
              <a:t>Формата да содржи: име, презиме, години и емаил адреса.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Checkbox поле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404" name="Google Shape;404;p54"/>
          <p:cNvSpPr txBox="1"/>
          <p:nvPr>
            <p:ph idx="1" type="body"/>
          </p:nvPr>
        </p:nvSpPr>
        <p:spPr>
          <a:xfrm>
            <a:off x="131275" y="1177538"/>
            <a:ext cx="7596900" cy="10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За креирање на checkbox полињата, се користи класата </a:t>
            </a:r>
            <a:r>
              <a:rPr b="1" lang="en-GB" sz="1600">
                <a:solidFill>
                  <a:srgbClr val="434343"/>
                </a:solidFill>
              </a:rPr>
              <a:t>“form-check” </a:t>
            </a:r>
            <a:r>
              <a:rPr lang="en-GB" sz="1600">
                <a:solidFill>
                  <a:srgbClr val="434343"/>
                </a:solidFill>
              </a:rPr>
              <a:t>на главниот div </a:t>
            </a:r>
            <a:r>
              <a:rPr lang="en-GB" sz="1600">
                <a:solidFill>
                  <a:srgbClr val="434343"/>
                </a:solidFill>
              </a:rPr>
              <a:t>е</a:t>
            </a:r>
            <a:r>
              <a:rPr lang="en-GB" sz="1600">
                <a:solidFill>
                  <a:srgbClr val="434343"/>
                </a:solidFill>
              </a:rPr>
              <a:t>лемент, додека на input полињата се користи </a:t>
            </a:r>
            <a:r>
              <a:rPr b="1" lang="en-GB" sz="1600">
                <a:solidFill>
                  <a:srgbClr val="434343"/>
                </a:solidFill>
              </a:rPr>
              <a:t>“form-check-input”</a:t>
            </a:r>
            <a:endParaRPr b="1"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405" name="Google Shape;405;p54"/>
          <p:cNvSpPr txBox="1"/>
          <p:nvPr/>
        </p:nvSpPr>
        <p:spPr>
          <a:xfrm>
            <a:off x="504350" y="2292800"/>
            <a:ext cx="7660200" cy="23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&lt;div class="form-check"&gt;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  &lt;input class="form-check-input" type="checkbox" id="checkDefault"&gt;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  &lt;label class="form-check-label" for="</a:t>
            </a: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checkDefault</a:t>
            </a: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"&gt; Default checkbox &lt;/label&gt;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&lt;/div&gt;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&lt;div class="form-check"&gt;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  &lt;input class="form-check-input" type="checkbox" id="checkChecked" checked&gt;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  &lt;label class="form-check-label" for="</a:t>
            </a: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checkChecked</a:t>
            </a: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"&gt; Checked checkbox&lt;/label&gt;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2"/>
                </a:solidFill>
                <a:highlight>
                  <a:srgbClr val="F8F9FA"/>
                </a:highlight>
              </a:rPr>
              <a:t>      &lt;/div&gt;</a:t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accent2"/>
              </a:solidFill>
              <a:highlight>
                <a:srgbClr val="F8F9FA"/>
              </a:highlight>
            </a:endParaRPr>
          </a:p>
        </p:txBody>
      </p:sp>
      <p:sp>
        <p:nvSpPr>
          <p:cNvPr id="406" name="Google Shape;406;p54"/>
          <p:cNvSpPr txBox="1"/>
          <p:nvPr>
            <p:ph idx="1" type="body"/>
          </p:nvPr>
        </p:nvSpPr>
        <p:spPr>
          <a:xfrm>
            <a:off x="311700" y="4303225"/>
            <a:ext cx="8094900" cy="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GB" sz="1600">
                <a:solidFill>
                  <a:srgbClr val="434343"/>
                </a:solidFill>
              </a:rPr>
              <a:t>За да се означи селектирано поле се користи атрибутот </a:t>
            </a:r>
            <a:r>
              <a:rPr b="1" lang="en-GB" sz="1600">
                <a:solidFill>
                  <a:schemeClr val="accent2"/>
                </a:solidFill>
              </a:rPr>
              <a:t>checked</a:t>
            </a:r>
            <a:r>
              <a:rPr lang="en-GB" sz="1600">
                <a:solidFill>
                  <a:srgbClr val="434343"/>
                </a:solidFill>
              </a:rPr>
              <a:t> 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2400">
                <a:latin typeface="M PLUS Rounded 1c"/>
                <a:ea typeface="M PLUS Rounded 1c"/>
                <a:cs typeface="M PLUS Rounded 1c"/>
                <a:sym typeface="M PLUS Rounded 1c"/>
              </a:rPr>
              <a:t>Задача 2</a:t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412" name="Google Shape;412;p55"/>
          <p:cNvSpPr txBox="1"/>
          <p:nvPr>
            <p:ph idx="1" type="body"/>
          </p:nvPr>
        </p:nvSpPr>
        <p:spPr>
          <a:xfrm>
            <a:off x="311700" y="1300950"/>
            <a:ext cx="85206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🚀"/>
            </a:pPr>
            <a:r>
              <a:rPr lang="en-GB" sz="1600">
                <a:solidFill>
                  <a:srgbClr val="434343"/>
                </a:solidFill>
                <a:highlight>
                  <a:srgbClr val="FFFFFF"/>
                </a:highlight>
              </a:rPr>
              <a:t>Да се креира следнава форма: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413" name="Google Shape;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150" y="2329125"/>
            <a:ext cx="687705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path 2022">
  <a:themeElements>
    <a:clrScheme name="Simple Dark">
      <a:dk1>
        <a:srgbClr val="FFFFFF"/>
      </a:dk1>
      <a:lt1>
        <a:srgbClr val="2ABDD7"/>
      </a:lt1>
      <a:dk2>
        <a:srgbClr val="FBCA2A"/>
      </a:dk2>
      <a:lt2>
        <a:srgbClr val="808285"/>
      </a:lt2>
      <a:accent1>
        <a:srgbClr val="A526CB"/>
      </a:accent1>
      <a:accent2>
        <a:srgbClr val="E52B4E"/>
      </a:accent2>
      <a:accent3>
        <a:srgbClr val="D9D9D9"/>
      </a:accent3>
      <a:accent4>
        <a:srgbClr val="000000"/>
      </a:accent4>
      <a:accent5>
        <a:srgbClr val="FFFFFF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gipath 2022">
  <a:themeElements>
    <a:clrScheme name="Simple Dark">
      <a:dk1>
        <a:srgbClr val="FFFFFF"/>
      </a:dk1>
      <a:lt1>
        <a:srgbClr val="2ABDD7"/>
      </a:lt1>
      <a:dk2>
        <a:srgbClr val="FBCA2A"/>
      </a:dk2>
      <a:lt2>
        <a:srgbClr val="808285"/>
      </a:lt2>
      <a:accent1>
        <a:srgbClr val="A526CB"/>
      </a:accent1>
      <a:accent2>
        <a:srgbClr val="E52B4E"/>
      </a:accent2>
      <a:accent3>
        <a:srgbClr val="D9D9D9"/>
      </a:accent3>
      <a:accent4>
        <a:srgbClr val="000000"/>
      </a:accent4>
      <a:accent5>
        <a:srgbClr val="FFFFFF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